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210A5B-AB19-4276-8030-9A6C85ED48EC}">
  <a:tblStyle styleId="{A1210A5B-AB19-4276-8030-9A6C85ED48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faec78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faec78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08042304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0804230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0804230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0804230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08042304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08042304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08042304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08042304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faec785f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faec785f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faec785f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faec785f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faec785f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faec785f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aec785f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aec785f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faec785f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faec785f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faec785f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faec785f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0092e413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0092e413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faec785f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faec785f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faec785f4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faec785f4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0092e413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0092e41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0804230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0804230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amskruthamShikshanthu/sanskritProjects/blob/main/Lessons/learnSanskritSeries/part-4/Exercise4.md" TargetMode="External"/><Relationship Id="rId4" Type="http://schemas.openxmlformats.org/officeDocument/2006/relationships/hyperlink" Target="https://www.learnsanskrit.cc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12.png"/><Relationship Id="rId10" Type="http://schemas.openxmlformats.org/officeDocument/2006/relationships/image" Target="../media/image7.png"/><Relationship Id="rId9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24.jp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0" Type="http://schemas.openxmlformats.org/officeDocument/2006/relationships/image" Target="../media/image19.png"/><Relationship Id="rId9" Type="http://schemas.openxmlformats.org/officeDocument/2006/relationships/image" Target="../media/image20.png"/><Relationship Id="rId5" Type="http://schemas.openxmlformats.org/officeDocument/2006/relationships/image" Target="../media/image1.jpg"/><Relationship Id="rId6" Type="http://schemas.openxmlformats.org/officeDocument/2006/relationships/image" Target="../media/image18.jpg"/><Relationship Id="rId7" Type="http://schemas.openxmlformats.org/officeDocument/2006/relationships/image" Target="../media/image13.png"/><Relationship Id="rId8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jpg"/><Relationship Id="rId5" Type="http://schemas.openxmlformats.org/officeDocument/2006/relationships/image" Target="../media/image21.jpg"/><Relationship Id="rId6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F6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5680350" cy="13633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45F0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{A1210A5B-AB19-4276-8030-9A6C85ED48EC}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000" y="1589475"/>
            <a:ext cx="1228498" cy="184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25" y="1746675"/>
            <a:ext cx="1684700" cy="16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674649" y="1792192"/>
            <a:ext cx="1511826" cy="163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813" y="1911701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/>
          <p:nvPr/>
        </p:nvSpPr>
        <p:spPr>
          <a:xfrm>
            <a:off x="478325" y="948200"/>
            <a:ext cx="1511700" cy="751500"/>
          </a:xfrm>
          <a:prstGeom prst="wedgeEllipseCallout">
            <a:avLst>
              <a:gd fmla="val 22607" name="adj1"/>
              <a:gd fmla="val 9947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7300850" y="948200"/>
            <a:ext cx="1511700" cy="751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5292475" y="1229525"/>
            <a:ext cx="1511700" cy="751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2167863" y="1085450"/>
            <a:ext cx="1969800" cy="751500"/>
          </a:xfrm>
          <a:prstGeom prst="wedgeEllipseCallout">
            <a:avLst>
              <a:gd fmla="val 5300" name="adj1"/>
              <a:gd fmla="val 8376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754475" y="1085450"/>
            <a:ext cx="108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अहं क:?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7403150" y="1085450"/>
            <a:ext cx="140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</a:t>
            </a:r>
            <a:r>
              <a:rPr b="1" lang="en" sz="1900">
                <a:solidFill>
                  <a:srgbClr val="7F6000"/>
                </a:solidFill>
              </a:rPr>
              <a:t>कृषक</a:t>
            </a:r>
            <a:r>
              <a:rPr b="1" lang="en" sz="1900">
                <a:solidFill>
                  <a:srgbClr val="7F6000"/>
                </a:solidFill>
              </a:rPr>
              <a:t>: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5394829" y="1366775"/>
            <a:ext cx="140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भवान्</a:t>
            </a:r>
            <a:r>
              <a:rPr b="1" lang="en" sz="1900">
                <a:solidFill>
                  <a:srgbClr val="CC0000"/>
                </a:solidFill>
              </a:rPr>
              <a:t> क:?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2310375" y="1222700"/>
            <a:ext cx="168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83F04"/>
                </a:solidFill>
              </a:rPr>
              <a:t>भवान् पाचक:</a:t>
            </a:r>
            <a:endParaRPr b="1" sz="1900">
              <a:solidFill>
                <a:srgbClr val="783F0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2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{A1210A5B-AB19-4276-8030-9A6C85ED48EC}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5" y="1999803"/>
            <a:ext cx="1668301" cy="16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76986" y="1555375"/>
            <a:ext cx="1715251" cy="171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326" y="1999788"/>
            <a:ext cx="1778051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1450" y="1380253"/>
            <a:ext cx="1508600" cy="189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>
            <a:off x="800875" y="1120300"/>
            <a:ext cx="1350600" cy="996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906575" y="1380250"/>
            <a:ext cx="108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अहं का?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2777163" y="1044600"/>
            <a:ext cx="1350600" cy="996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2823050" y="1380250"/>
            <a:ext cx="124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भवती नटी 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7082600" y="509400"/>
            <a:ext cx="1903200" cy="996900"/>
          </a:xfrm>
          <a:prstGeom prst="wedgeEllipseCallout">
            <a:avLst>
              <a:gd fmla="val -3699" name="adj1"/>
              <a:gd fmla="val 11611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5262550" y="614825"/>
            <a:ext cx="1508700" cy="996900"/>
          </a:xfrm>
          <a:prstGeom prst="wedgeEllipseCallout">
            <a:avLst>
              <a:gd fmla="val -2472" name="adj1"/>
              <a:gd fmla="val 8316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5341600" y="874775"/>
            <a:ext cx="135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भवती</a:t>
            </a:r>
            <a:r>
              <a:rPr b="1" lang="en" sz="1900">
                <a:solidFill>
                  <a:srgbClr val="CC0000"/>
                </a:solidFill>
              </a:rPr>
              <a:t> का?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7207700" y="769350"/>
            <a:ext cx="17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चित्रकारी</a:t>
            </a:r>
            <a:endParaRPr b="1" sz="19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{A1210A5B-AB19-4276-8030-9A6C85ED48EC}</a:tableStyleId>
              </a:tblPr>
              <a:tblGrid>
                <a:gridCol w="3048000"/>
                <a:gridCol w="3048000"/>
                <a:gridCol w="3048000"/>
              </a:tblGrid>
              <a:tr h="262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52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5" name="Google Shape;215;p24"/>
          <p:cNvSpPr txBox="1"/>
          <p:nvPr/>
        </p:nvSpPr>
        <p:spPr>
          <a:xfrm>
            <a:off x="0" y="466650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भवान् क:?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3048000" y="466650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भवान् क:?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0" y="214505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</a:t>
            </a:r>
            <a:r>
              <a:rPr b="1" lang="en" sz="1900">
                <a:solidFill>
                  <a:srgbClr val="CC0000"/>
                </a:solidFill>
              </a:rPr>
              <a:t>ती का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048000" y="214505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भवती का?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6096000" y="466650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अहं क: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6096000" y="214505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अहं क</a:t>
            </a:r>
            <a:r>
              <a:rPr b="1" lang="en" sz="1900">
                <a:solidFill>
                  <a:srgbClr val="CC0000"/>
                </a:solidFill>
              </a:rPr>
              <a:t>ा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875" y="587300"/>
            <a:ext cx="1557750" cy="15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875" y="3185650"/>
            <a:ext cx="1360323" cy="13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7130400" y="0"/>
            <a:ext cx="201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83F04"/>
                </a:solidFill>
              </a:rPr>
              <a:t>भवती आपणिका</a:t>
            </a:r>
            <a:endParaRPr b="1" sz="1900">
              <a:solidFill>
                <a:srgbClr val="783F04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7283100" y="2622050"/>
            <a:ext cx="186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83F04"/>
                </a:solidFill>
              </a:rPr>
              <a:t>भवान् आपणिक:</a:t>
            </a:r>
            <a:endParaRPr b="1" sz="1900">
              <a:solidFill>
                <a:srgbClr val="783F04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0" y="3185638"/>
            <a:ext cx="1485100" cy="14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0" y="587301"/>
            <a:ext cx="1557750" cy="15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4335575" y="0"/>
            <a:ext cx="176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83F04"/>
                </a:solidFill>
              </a:rPr>
              <a:t>अहं चालिका</a:t>
            </a:r>
            <a:endParaRPr b="1" sz="1900">
              <a:solidFill>
                <a:srgbClr val="783F04"/>
              </a:solidFill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4406025" y="2622050"/>
            <a:ext cx="168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83F04"/>
                </a:solidFill>
              </a:rPr>
              <a:t>अहं चालक:</a:t>
            </a:r>
            <a:endParaRPr b="1" sz="1900">
              <a:solidFill>
                <a:srgbClr val="783F04"/>
              </a:solidFill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600" y="570475"/>
            <a:ext cx="1557750" cy="15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599" y="3185649"/>
            <a:ext cx="1038239" cy="15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1287600" y="2622050"/>
            <a:ext cx="176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83F04"/>
                </a:solidFill>
              </a:rPr>
              <a:t>अहं </a:t>
            </a:r>
            <a:r>
              <a:rPr b="1" lang="en" sz="1900">
                <a:solidFill>
                  <a:srgbClr val="783F04"/>
                </a:solidFill>
              </a:rPr>
              <a:t>वैद्य:</a:t>
            </a:r>
            <a:endParaRPr b="1" sz="1900">
              <a:solidFill>
                <a:srgbClr val="783F04"/>
              </a:solidFill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1287600" y="0"/>
            <a:ext cx="176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83F04"/>
                </a:solidFill>
              </a:rPr>
              <a:t>अहं </a:t>
            </a:r>
            <a:r>
              <a:rPr b="1" lang="en" sz="1900">
                <a:solidFill>
                  <a:srgbClr val="783F04"/>
                </a:solidFill>
              </a:rPr>
              <a:t>वैद्या</a:t>
            </a:r>
            <a:endParaRPr b="1" sz="1900">
              <a:solidFill>
                <a:srgbClr val="783F0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519050" y="227825"/>
            <a:ext cx="8055829" cy="42694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भवान् सैनिक: - మీరు సైనికుడు	   क: सैनिक:? - ఎవ్వరు సైనికుడు?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भवती सैनिका - మీరు సైనికురాలు      का सैनिका? - ఎవ్వరు సైనికురాలు?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अहम् अम्बा - నేను అమ్మ 	                   अहं का? - నేను ఎవ్వరు?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अहं जनक: - నేను తండ్రి                   अहं क:? - నేను ఎవ్వరు?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783F04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rgbClr val="783F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Fillup exercise in gitHub</a:t>
            </a:r>
            <a:endParaRPr sz="2100">
              <a:solidFill>
                <a:srgbClr val="7F6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7F6000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rgbClr val="7F6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100"/>
              <a:buAutoNum type="arabicPeriod"/>
            </a:pPr>
            <a:r>
              <a:rPr lang="en" sz="2100">
                <a:solidFill>
                  <a:srgbClr val="783F04"/>
                </a:solidFill>
              </a:rPr>
              <a:t>ఒక సమూహాన్ని ఏర్పరుచుకోని भवान्, भवती, अहं</a:t>
            </a:r>
            <a:r>
              <a:rPr lang="en" sz="2100">
                <a:solidFill>
                  <a:srgbClr val="783F04"/>
                </a:solidFill>
              </a:rPr>
              <a:t> ఉపయోగించి </a:t>
            </a:r>
            <a:r>
              <a:rPr lang="en" sz="2100">
                <a:solidFill>
                  <a:srgbClr val="783F04"/>
                </a:solidFill>
              </a:rPr>
              <a:t>సంభాషణను ప్రారంభించండి</a:t>
            </a:r>
            <a:r>
              <a:rPr lang="en" sz="2100">
                <a:solidFill>
                  <a:srgbClr val="783F04"/>
                </a:solidFill>
              </a:rPr>
              <a:t>. क:, का ఉపయోగించి ప్రశ్నలు అడగండి.  </a:t>
            </a:r>
            <a:endParaRPr sz="2100">
              <a:solidFill>
                <a:srgbClr val="783F04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సంస్కృత నిఘంటువు</a:t>
            </a:r>
            <a:r>
              <a:rPr lang="en" sz="2100">
                <a:solidFill>
                  <a:srgbClr val="783F04"/>
                </a:solidFill>
              </a:rPr>
              <a:t> </a:t>
            </a:r>
            <a:endParaRPr sz="2100">
              <a:solidFill>
                <a:srgbClr val="783F0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33A4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254" name="Google Shape;254;p28"/>
          <p:cNvSpPr txBox="1"/>
          <p:nvPr/>
        </p:nvSpPr>
        <p:spPr>
          <a:xfrm>
            <a:off x="70450" y="4730775"/>
            <a:ext cx="676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Dreamina. Content Source: Abhyasapustakam, SamskritaBharati</a:t>
            </a:r>
            <a:endParaRPr sz="1600">
              <a:solidFill>
                <a:srgbClr val="783F04"/>
              </a:solidFill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783F04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అభినయంద్వారా, వ్యక్తీకరణద్వారా, సంస్కృత భాషను నేర్చుకోండి  </a:t>
            </a:r>
            <a:endParaRPr sz="1800">
              <a:solidFill>
                <a:srgbClr val="783F0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438775" y="0"/>
            <a:ext cx="6705211" cy="14725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  <a:t>वक्रतुण्ड महाकाय सूर्यकोटि समप्रभ |</a:t>
            </a:r>
            <a:b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  <a:t>निर्विघ्नं कुरु मे देव सर्वकार्येषु सर्वदा ||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751550" y="1713725"/>
            <a:ext cx="7946418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F6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  <a:t>सरस्वती नमस्तुभ्यं वरदे कामरूपिणि |  </a:t>
            </a:r>
            <a:br>
              <a:rPr b="0" i="0">
                <a:ln cap="flat" cmpd="sng" w="9525">
                  <a:solidFill>
                    <a:srgbClr val="7F6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F6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  <a:t>विद्यारम्भं करिष्यामि सिध्दिर्भवतु मे सदा ||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0" y="3589750"/>
            <a:ext cx="7605309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45F0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गुरुर्ब्रह्मा गुरुर्विष्णुः गुरुर्देवो महेश्वरः ।</a:t>
            </a:r>
            <a:br>
              <a:rPr b="0" i="0">
                <a:ln cap="flat" cmpd="sng" w="9525">
                  <a:solidFill>
                    <a:srgbClr val="B45F0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B45F0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गुरुः साक्षात् परब्रह्म तस्मै श्री गुरवे नम: 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050" y="1362225"/>
            <a:ext cx="2760625" cy="27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 flipH="1">
            <a:off x="2186725" y="946425"/>
            <a:ext cx="2007900" cy="431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2409775" y="954224"/>
            <a:ext cx="156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C4587"/>
                </a:solidFill>
              </a:rPr>
              <a:t>मम नाम ललिता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194625" y="627075"/>
            <a:ext cx="2007900" cy="8106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4511750" y="801525"/>
            <a:ext cx="12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3F04"/>
                </a:solidFill>
              </a:rPr>
              <a:t>अहं ललिता </a:t>
            </a:r>
            <a:endParaRPr b="1" sz="1800">
              <a:solidFill>
                <a:srgbClr val="783F04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474125" y="1263225"/>
            <a:ext cx="1468500" cy="751500"/>
          </a:xfrm>
          <a:prstGeom prst="wedgeEllipseCallout">
            <a:avLst>
              <a:gd fmla="val -74998" name="adj1"/>
              <a:gd fmla="val 4182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5674225" y="1400475"/>
            <a:ext cx="126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युवती 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563250" y="1362213"/>
            <a:ext cx="1561800" cy="751500"/>
          </a:xfrm>
          <a:prstGeom prst="wedgeEllipseCallout">
            <a:avLst>
              <a:gd fmla="val 96613" name="adj1"/>
              <a:gd fmla="val 718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1786300" y="1499475"/>
            <a:ext cx="111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पुत्री 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5780150" y="2014725"/>
            <a:ext cx="1926000" cy="751500"/>
          </a:xfrm>
          <a:prstGeom prst="wedgeEllipseCallout">
            <a:avLst>
              <a:gd fmla="val -80495" name="adj1"/>
              <a:gd fmla="val -1744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6073550" y="2151975"/>
            <a:ext cx="146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रजिका </a:t>
            </a:r>
            <a:endParaRPr b="1" sz="19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600" y="1502612"/>
            <a:ext cx="2138299" cy="21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625" y="1600700"/>
            <a:ext cx="2138299" cy="21382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1933650" y="492800"/>
            <a:ext cx="2578200" cy="1009800"/>
          </a:xfrm>
          <a:prstGeom prst="wedgeEllipseCallout">
            <a:avLst>
              <a:gd fmla="val -33813" name="adj1"/>
              <a:gd fmla="val 912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397950" y="612950"/>
            <a:ext cx="1409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चालक:</a:t>
            </a:r>
            <a:endParaRPr b="1" sz="19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83F04"/>
                </a:solidFill>
              </a:rPr>
              <a:t>भवती का?</a:t>
            </a:r>
            <a:endParaRPr b="1" sz="1900">
              <a:solidFill>
                <a:srgbClr val="783F04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533375" y="756250"/>
            <a:ext cx="1785000" cy="617100"/>
          </a:xfrm>
          <a:prstGeom prst="wedgeEllipseCallout">
            <a:avLst>
              <a:gd fmla="val 33550" name="adj1"/>
              <a:gd fmla="val 16123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686075" y="826300"/>
            <a:ext cx="147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गायिका </a:t>
            </a:r>
            <a:endParaRPr b="1" sz="19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999" y="87975"/>
            <a:ext cx="1175900" cy="10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501" y="87975"/>
            <a:ext cx="989949" cy="138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25" y="2022037"/>
            <a:ext cx="1897925" cy="1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8150" y="87971"/>
            <a:ext cx="989952" cy="115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5850" y="2449676"/>
            <a:ext cx="1557750" cy="15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3605" y="87971"/>
            <a:ext cx="1097940" cy="10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0700" y="2673563"/>
            <a:ext cx="1243150" cy="15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1200" y="3115675"/>
            <a:ext cx="1307676" cy="13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2047950" y="1241225"/>
            <a:ext cx="117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कृषिका 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026775" y="1311425"/>
            <a:ext cx="109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</a:t>
            </a:r>
            <a:r>
              <a:rPr b="1" lang="en" sz="1500">
                <a:solidFill>
                  <a:srgbClr val="7F6000"/>
                </a:solidFill>
              </a:rPr>
              <a:t>रमा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736038" y="4474300"/>
            <a:ext cx="109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</a:t>
            </a:r>
            <a:r>
              <a:rPr b="1" lang="en" sz="1500">
                <a:solidFill>
                  <a:srgbClr val="7F6000"/>
                </a:solidFill>
              </a:rPr>
              <a:t>वैद्या 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645725" y="4058800"/>
            <a:ext cx="124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</a:t>
            </a:r>
            <a:r>
              <a:rPr b="1" lang="en" sz="1500">
                <a:solidFill>
                  <a:srgbClr val="7F6000"/>
                </a:solidFill>
              </a:rPr>
              <a:t>चालिका 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145950" y="4423350"/>
            <a:ext cx="124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</a:t>
            </a:r>
            <a:r>
              <a:rPr b="1" lang="en" sz="1500">
                <a:solidFill>
                  <a:srgbClr val="7F6000"/>
                </a:solidFill>
              </a:rPr>
              <a:t>चित्रकारी 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937475" y="1522550"/>
            <a:ext cx="109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</a:t>
            </a:r>
            <a:r>
              <a:rPr b="1" lang="en" sz="1500">
                <a:solidFill>
                  <a:srgbClr val="7F6000"/>
                </a:solidFill>
              </a:rPr>
              <a:t>धीवरी 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645725" y="1311425"/>
            <a:ext cx="109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</a:t>
            </a:r>
            <a:r>
              <a:rPr b="1" lang="en" sz="1500">
                <a:solidFill>
                  <a:srgbClr val="7F6000"/>
                </a:solidFill>
              </a:rPr>
              <a:t>नर्तकी 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213725" y="1241225"/>
            <a:ext cx="1834200" cy="864900"/>
          </a:xfrm>
          <a:prstGeom prst="wedgeEllipseCallout">
            <a:avLst>
              <a:gd fmla="val -2622" name="adj1"/>
              <a:gd fmla="val 772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76975" y="1350425"/>
            <a:ext cx="130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रजिका </a:t>
            </a:r>
            <a:endParaRPr b="1" sz="15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भवती का?</a:t>
            </a:r>
            <a:endParaRPr b="1" sz="1500">
              <a:solidFill>
                <a:srgbClr val="66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874" y="1296625"/>
            <a:ext cx="3307981" cy="33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flipH="1">
            <a:off x="4394750" y="807775"/>
            <a:ext cx="1995600" cy="594300"/>
          </a:xfrm>
          <a:prstGeom prst="cloudCallout">
            <a:avLst>
              <a:gd fmla="val 15305" name="adj1"/>
              <a:gd fmla="val 11759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2433450" y="702325"/>
            <a:ext cx="1843200" cy="594300"/>
          </a:xfrm>
          <a:prstGeom prst="wedgeEllipseCallout">
            <a:avLst>
              <a:gd fmla="val 60382" name="adj1"/>
              <a:gd fmla="val 8967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811300" y="866425"/>
            <a:ext cx="1162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राम: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491950" y="760975"/>
            <a:ext cx="172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मम नाम राम: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5862200" y="1343425"/>
            <a:ext cx="1655700" cy="594300"/>
          </a:xfrm>
          <a:prstGeom prst="wedgeEllipseCallout">
            <a:avLst>
              <a:gd fmla="val -80645" name="adj1"/>
              <a:gd fmla="val 7448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5979650" y="1402075"/>
            <a:ext cx="142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युवक: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46550" y="1388675"/>
            <a:ext cx="1843200" cy="594300"/>
          </a:xfrm>
          <a:prstGeom prst="wedgeEllipseCallout">
            <a:avLst>
              <a:gd fmla="val 79304" name="adj1"/>
              <a:gd fmla="val 5303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2057750" y="1447325"/>
            <a:ext cx="142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रजक: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5862200" y="1982975"/>
            <a:ext cx="1726200" cy="594300"/>
          </a:xfrm>
          <a:prstGeom prst="wedgeEllipseCallout">
            <a:avLst>
              <a:gd fmla="val -85377" name="adj1"/>
              <a:gd fmla="val 83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6108800" y="2041625"/>
            <a:ext cx="1162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पुत्र:</a:t>
            </a:r>
            <a:endParaRPr b="1" sz="19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75" y="1366875"/>
            <a:ext cx="2308974" cy="230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074" y="1493600"/>
            <a:ext cx="2156301" cy="21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1898425" y="293150"/>
            <a:ext cx="2578200" cy="1009800"/>
          </a:xfrm>
          <a:prstGeom prst="wedgeEllipseCallout">
            <a:avLst>
              <a:gd fmla="val -33813" name="adj1"/>
              <a:gd fmla="val 912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2339225" y="413300"/>
            <a:ext cx="147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वैद्या</a:t>
            </a:r>
            <a:endParaRPr b="1" sz="19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5B0F00"/>
                </a:solidFill>
              </a:rPr>
              <a:t>भवान् क:?</a:t>
            </a:r>
            <a:endParaRPr b="1" sz="1900">
              <a:solidFill>
                <a:srgbClr val="5B0F00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6243150" y="803225"/>
            <a:ext cx="2578200" cy="887100"/>
          </a:xfrm>
          <a:prstGeom prst="wedgeEllipseCallout">
            <a:avLst>
              <a:gd fmla="val -33813" name="adj1"/>
              <a:gd fmla="val 912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6695950" y="1008275"/>
            <a:ext cx="147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पाचक:</a:t>
            </a:r>
            <a:endParaRPr b="1" sz="19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25" y="1531300"/>
            <a:ext cx="1831900" cy="18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650" y="2071475"/>
            <a:ext cx="1412775" cy="25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400" y="-7600"/>
            <a:ext cx="1041251" cy="19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099" y="-7600"/>
            <a:ext cx="1041249" cy="198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9350" y="2762113"/>
            <a:ext cx="1297201" cy="12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4625" y="-7600"/>
            <a:ext cx="1228498" cy="184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36100" y="0"/>
            <a:ext cx="1485100" cy="14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1900" y="2640825"/>
            <a:ext cx="1485100" cy="153977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3212450" y="4302700"/>
            <a:ext cx="11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पाचक: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5265950" y="4243975"/>
            <a:ext cx="11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राम: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5729025" y="2071475"/>
            <a:ext cx="11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</a:t>
            </a:r>
            <a:r>
              <a:rPr b="1" lang="en" sz="1500">
                <a:solidFill>
                  <a:srgbClr val="7F6000"/>
                </a:solidFill>
              </a:rPr>
              <a:t>सैनिक</a:t>
            </a:r>
            <a:r>
              <a:rPr b="1" lang="en" sz="1500">
                <a:solidFill>
                  <a:srgbClr val="7F6000"/>
                </a:solidFill>
              </a:rPr>
              <a:t>: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7426650" y="1570525"/>
            <a:ext cx="11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</a:t>
            </a:r>
            <a:r>
              <a:rPr b="1" lang="en" sz="1500">
                <a:solidFill>
                  <a:srgbClr val="7F6000"/>
                </a:solidFill>
              </a:rPr>
              <a:t>चालक</a:t>
            </a:r>
            <a:r>
              <a:rPr b="1" lang="en" sz="1500">
                <a:solidFill>
                  <a:srgbClr val="7F6000"/>
                </a:solidFill>
              </a:rPr>
              <a:t>: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7457475" y="4513550"/>
            <a:ext cx="141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</a:t>
            </a:r>
            <a:r>
              <a:rPr b="1" lang="en" sz="1500">
                <a:solidFill>
                  <a:srgbClr val="7F6000"/>
                </a:solidFill>
              </a:rPr>
              <a:t>म्</a:t>
            </a:r>
            <a:r>
              <a:rPr b="1" lang="en" sz="1500">
                <a:solidFill>
                  <a:srgbClr val="7F6000"/>
                </a:solidFill>
              </a:rPr>
              <a:t> </a:t>
            </a:r>
            <a:r>
              <a:rPr b="1" lang="en" sz="1500">
                <a:solidFill>
                  <a:srgbClr val="7F6000"/>
                </a:solidFill>
              </a:rPr>
              <a:t>आरक्षक</a:t>
            </a:r>
            <a:r>
              <a:rPr b="1" lang="en" sz="1500">
                <a:solidFill>
                  <a:srgbClr val="7F6000"/>
                </a:solidFill>
              </a:rPr>
              <a:t>: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2726875" y="1973750"/>
            <a:ext cx="11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</a:t>
            </a:r>
            <a:r>
              <a:rPr b="1" lang="en" sz="1500">
                <a:solidFill>
                  <a:srgbClr val="7F6000"/>
                </a:solidFill>
              </a:rPr>
              <a:t>कृषक</a:t>
            </a:r>
            <a:r>
              <a:rPr b="1" lang="en" sz="1500">
                <a:solidFill>
                  <a:srgbClr val="7F6000"/>
                </a:solidFill>
              </a:rPr>
              <a:t>: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4192025" y="2099550"/>
            <a:ext cx="121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</a:t>
            </a:r>
            <a:r>
              <a:rPr b="1" lang="en" sz="1500">
                <a:solidFill>
                  <a:srgbClr val="7F6000"/>
                </a:solidFill>
              </a:rPr>
              <a:t>म्</a:t>
            </a:r>
            <a:r>
              <a:rPr b="1" lang="en" sz="1500">
                <a:solidFill>
                  <a:srgbClr val="7F6000"/>
                </a:solidFill>
              </a:rPr>
              <a:t> </a:t>
            </a:r>
            <a:r>
              <a:rPr b="1" lang="en" sz="1500">
                <a:solidFill>
                  <a:srgbClr val="7F6000"/>
                </a:solidFill>
              </a:rPr>
              <a:t>अर्चक</a:t>
            </a:r>
            <a:r>
              <a:rPr b="1" lang="en" sz="1500">
                <a:solidFill>
                  <a:srgbClr val="7F6000"/>
                </a:solidFill>
              </a:rPr>
              <a:t>:</a:t>
            </a:r>
            <a:endParaRPr b="1" sz="1500">
              <a:solidFill>
                <a:srgbClr val="7F6000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78500" y="678100"/>
            <a:ext cx="2207700" cy="751500"/>
          </a:xfrm>
          <a:prstGeom prst="wedgeEllipseCallout">
            <a:avLst>
              <a:gd fmla="val 3723" name="adj1"/>
              <a:gd fmla="val 9947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730350" y="730600"/>
            <a:ext cx="110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6000"/>
                </a:solidFill>
              </a:rPr>
              <a:t>अहं नट:</a:t>
            </a:r>
            <a:endParaRPr b="1" sz="15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भवान् क:?</a:t>
            </a:r>
            <a:endParaRPr b="1" sz="1500">
              <a:solidFill>
                <a:srgbClr val="66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3877575" y="0"/>
            <a:ext cx="178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भवान्/भवती </a:t>
            </a:r>
            <a:endParaRPr b="1" sz="2100">
              <a:solidFill>
                <a:srgbClr val="7F6000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4179525" y="609000"/>
            <a:ext cx="118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अहम् </a:t>
            </a:r>
            <a:endParaRPr b="1" sz="2100">
              <a:solidFill>
                <a:srgbClr val="7F6000"/>
              </a:solidFill>
            </a:endParaRPr>
          </a:p>
        </p:txBody>
      </p:sp>
      <p:graphicFrame>
        <p:nvGraphicFramePr>
          <p:cNvPr id="161" name="Google Shape;161;p21"/>
          <p:cNvGraphicFramePr/>
          <p:nvPr/>
        </p:nvGraphicFramePr>
        <p:xfrm>
          <a:off x="0" y="121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{A1210A5B-AB19-4276-8030-9A6C85ED48EC}</a:tableStyleId>
              </a:tblPr>
              <a:tblGrid>
                <a:gridCol w="4572000"/>
                <a:gridCol w="4572000"/>
              </a:tblGrid>
              <a:tr h="392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600" y="2505975"/>
            <a:ext cx="1412775" cy="25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225" y="3022675"/>
            <a:ext cx="982975" cy="17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825" y="3081400"/>
            <a:ext cx="1785001" cy="17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050" y="3022675"/>
            <a:ext cx="1100475" cy="17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4758325" y="1319925"/>
            <a:ext cx="14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भवान् क:?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192588" y="1319925"/>
            <a:ext cx="14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भवती का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2625" y="2339125"/>
            <a:ext cx="1949400" cy="681000"/>
          </a:xfrm>
          <a:prstGeom prst="wedgeEllipseCallout">
            <a:avLst>
              <a:gd fmla="val -4208" name="adj1"/>
              <a:gd fmla="val 14208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192600" y="2441125"/>
            <a:ext cx="178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अहम् आरक्षिका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550375" y="2031900"/>
            <a:ext cx="1949400" cy="681000"/>
          </a:xfrm>
          <a:prstGeom prst="wedgeEllipseCallout">
            <a:avLst>
              <a:gd fmla="val -4208" name="adj1"/>
              <a:gd fmla="val 14208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2714775" y="2133900"/>
            <a:ext cx="178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</a:t>
            </a:r>
            <a:r>
              <a:rPr b="1" lang="en" sz="1900">
                <a:solidFill>
                  <a:srgbClr val="7F6000"/>
                </a:solidFill>
              </a:rPr>
              <a:t>ं सैनिका 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7194600" y="1608875"/>
            <a:ext cx="1949400" cy="681000"/>
          </a:xfrm>
          <a:prstGeom prst="wedgeEllipseCallout">
            <a:avLst>
              <a:gd fmla="val 12972" name="adj1"/>
              <a:gd fmla="val 126568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5004225" y="2383650"/>
            <a:ext cx="1949400" cy="681000"/>
          </a:xfrm>
          <a:prstGeom prst="wedgeEllipseCallout">
            <a:avLst>
              <a:gd fmla="val -19242" name="adj1"/>
              <a:gd fmla="val 11626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5028125" y="2485650"/>
            <a:ext cx="178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अहं सैनि</a:t>
            </a:r>
            <a:r>
              <a:rPr b="1" lang="en" sz="1900">
                <a:solidFill>
                  <a:srgbClr val="7F6000"/>
                </a:solidFill>
              </a:rPr>
              <a:t>क:</a:t>
            </a:r>
            <a:r>
              <a:rPr b="1" lang="en" sz="1900">
                <a:solidFill>
                  <a:srgbClr val="7F6000"/>
                </a:solidFill>
              </a:rPr>
              <a:t> </a:t>
            </a:r>
            <a:endParaRPr b="1" sz="1900">
              <a:solidFill>
                <a:srgbClr val="7F6000"/>
              </a:solidFill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7276800" y="1759750"/>
            <a:ext cx="178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F6000"/>
                </a:solidFill>
              </a:rPr>
              <a:t>अहम् आरक्ष</a:t>
            </a:r>
            <a:r>
              <a:rPr b="1" lang="en" sz="1900">
                <a:solidFill>
                  <a:srgbClr val="7F6000"/>
                </a:solidFill>
              </a:rPr>
              <a:t>क:</a:t>
            </a:r>
            <a:endParaRPr b="1" sz="19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